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Raleway"/>
      <p:regular r:id="rId36"/>
      <p:bold r:id="rId37"/>
      <p:italic r:id="rId38"/>
      <p:boldItalic r:id="rId39"/>
    </p:embeddedFont>
    <p:embeddedFont>
      <p:font typeface="Proxima Nova"/>
      <p:regular r:id="rId40"/>
      <p:bold r:id="rId41"/>
      <p:italic r:id="rId42"/>
      <p:boldItalic r:id="rId43"/>
    </p:embeddedFont>
    <p:embeddedFont>
      <p:font typeface="Montserrat"/>
      <p:regular r:id="rId44"/>
      <p:bold r:id="rId45"/>
      <p:italic r:id="rId46"/>
      <p:boldItalic r:id="rId47"/>
    </p:embeddedFont>
    <p:embeddedFont>
      <p:font typeface="Roboto Mono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roximaNova-regular.fntdata"/><Relationship Id="rId42" Type="http://schemas.openxmlformats.org/officeDocument/2006/relationships/font" Target="fonts/ProximaNova-italic.fntdata"/><Relationship Id="rId41" Type="http://schemas.openxmlformats.org/officeDocument/2006/relationships/font" Target="fonts/ProximaNova-bold.fntdata"/><Relationship Id="rId44" Type="http://schemas.openxmlformats.org/officeDocument/2006/relationships/font" Target="fonts/Montserrat-regular.fntdata"/><Relationship Id="rId43" Type="http://schemas.openxmlformats.org/officeDocument/2006/relationships/font" Target="fonts/ProximaNova-boldItalic.fntdata"/><Relationship Id="rId46" Type="http://schemas.openxmlformats.org/officeDocument/2006/relationships/font" Target="fonts/Montserrat-italic.fntdata"/><Relationship Id="rId45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Mono-regular.fntdata"/><Relationship Id="rId47" Type="http://schemas.openxmlformats.org/officeDocument/2006/relationships/font" Target="fonts/Montserrat-boldItalic.fntdata"/><Relationship Id="rId49" Type="http://schemas.openxmlformats.org/officeDocument/2006/relationships/font" Target="fonts/RobotoMon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Raleway-bold.fntdata"/><Relationship Id="rId36" Type="http://schemas.openxmlformats.org/officeDocument/2006/relationships/font" Target="fonts/Raleway-regular.fntdata"/><Relationship Id="rId39" Type="http://schemas.openxmlformats.org/officeDocument/2006/relationships/font" Target="fonts/Raleway-boldItalic.fntdata"/><Relationship Id="rId38" Type="http://schemas.openxmlformats.org/officeDocument/2006/relationships/font" Target="fonts/Raleway-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obotoMono-boldItalic.fntdata"/><Relationship Id="rId50" Type="http://schemas.openxmlformats.org/officeDocument/2006/relationships/font" Target="fonts/RobotoMon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389844a11d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3389844a11d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389844a11d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3389844a11d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89844a11d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3389844a11d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389844a11d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3389844a11d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389844a11d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3389844a11d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389844a11d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3389844a11d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89844a11d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3389844a11d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389844a11d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3389844a11d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389844a11d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3389844a11d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89844a11d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3389844a11d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0c5c1e7e3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0c5c1e7e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389844a11d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3389844a11d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389844a11d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3389844a11d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389844a11d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3389844a11d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389844a11d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3389844a11d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389844a11d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3389844a11d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389844a11d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3389844a11d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389844a11d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g3389844a11d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389844a11d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3389844a11d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389844a11d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g3389844a11d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389844a11d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g3389844a11d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389844a11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3389844a11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389844a11d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g3389844a11d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389844a11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g3389844a11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389844a11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389844a11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389844a11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3389844a11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89844a11d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3389844a11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89844a11d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3389844a11d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89844a11d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3389844a11d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50" y="4568875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with Parameters</a:t>
            </a:r>
            <a:endParaRPr/>
          </a:p>
        </p:txBody>
      </p:sp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 supplemental lesson for AP CSP</a:t>
            </a:r>
            <a:endParaRPr sz="3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3322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1: Pixels1_RGB</a:t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513300" y="955650"/>
            <a:ext cx="5381400" cy="3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Examine the new function.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Is there information the function needs to complete its task?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200" y="1058950"/>
            <a:ext cx="2994675" cy="175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3322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1: Pixels1_RGB</a:t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32750" y="955650"/>
            <a:ext cx="5761800" cy="3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It needs to know the color!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The color will be a parameter.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 parameter is always included in the function definition: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24242"/>
                </a:solidFill>
                <a:latin typeface="Roboto Mono"/>
                <a:ea typeface="Roboto Mono"/>
                <a:cs typeface="Roboto Mono"/>
                <a:sym typeface="Roboto Mono"/>
              </a:rPr>
              <a:t>def turn_pixels(color):</a:t>
            </a:r>
            <a:endParaRPr b="1">
              <a:solidFill>
                <a:srgbClr val="42424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175" y="1095775"/>
            <a:ext cx="2537641" cy="147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3322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1: Pixels1_RGB</a:t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32750" y="955650"/>
            <a:ext cx="5761800" cy="3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How does parameter get the information it needs?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The function call includes an </a:t>
            </a:r>
            <a:r>
              <a:rPr b="1"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argument</a:t>
            </a: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An argument can be a literal value or a variable.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20325"/>
            <a:ext cx="2821050" cy="1640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311700" y="3322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1: Pixels1_RGB</a:t>
            </a:r>
            <a:endParaRPr/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4151625" y="955650"/>
            <a:ext cx="4743000" cy="3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These are examples of possible </a:t>
            </a: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function calls with arguments.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The value of the argument is “passed” to the parameter, which acts as a variable in the function.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800" y="2436800"/>
            <a:ext cx="3545500" cy="238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800" y="955650"/>
            <a:ext cx="2079975" cy="1209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25"/>
          <p:cNvCxnSpPr/>
          <p:nvPr/>
        </p:nvCxnSpPr>
        <p:spPr>
          <a:xfrm>
            <a:off x="751275" y="2297900"/>
            <a:ext cx="290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311700" y="3322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1: Pixels1_RGB</a:t>
            </a:r>
            <a:endParaRPr/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432100" y="955650"/>
            <a:ext cx="4215300" cy="3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Type the code as the main program.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Run the program and watch what happens.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Do you see the pixels turn the 4 indicated colors?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Note: You need to change the </a:t>
            </a:r>
            <a:r>
              <a:rPr b="1" lang="en" sz="1800">
                <a:solidFill>
                  <a:srgbClr val="424242"/>
                </a:solidFill>
                <a:latin typeface="Roboto Mono"/>
                <a:ea typeface="Roboto Mono"/>
                <a:cs typeface="Roboto Mono"/>
                <a:sym typeface="Roboto Mono"/>
              </a:rPr>
              <a:t>import random</a:t>
            </a:r>
            <a:r>
              <a:rPr lang="en" sz="18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 statement.</a:t>
            </a:r>
            <a:endParaRPr sz="18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6800" y="182300"/>
            <a:ext cx="2881763" cy="4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812650" y="3322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1: Pixels1_RGB</a:t>
            </a:r>
            <a:endParaRPr/>
          </a:p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812650" y="955650"/>
            <a:ext cx="8082000" cy="3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Manage the complexity of your program by: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Calling the turn_pixels() function for each color, using the color as an argument; and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Deleting the functions that turn the pixels only one color.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You can keep a function that gets random colors</a:t>
            </a:r>
            <a:b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(for now).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812650" y="3322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1: Pixels1_RGB</a:t>
            </a:r>
            <a:endParaRPr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812650" y="955650"/>
            <a:ext cx="4038600" cy="3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For example: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All functions to the right can be replaced with these function calls: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6660" y="0"/>
            <a:ext cx="156788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0856" y="2967631"/>
            <a:ext cx="3258658" cy="173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8"/>
          <p:cNvSpPr/>
          <p:nvPr/>
        </p:nvSpPr>
        <p:spPr>
          <a:xfrm>
            <a:off x="5477400" y="41725"/>
            <a:ext cx="1595700" cy="5101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0" name="Google Shape;170;p28"/>
          <p:cNvSpPr txBox="1"/>
          <p:nvPr/>
        </p:nvSpPr>
        <p:spPr>
          <a:xfrm>
            <a:off x="7232825" y="974675"/>
            <a:ext cx="1436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Delete your functions like these!</a:t>
            </a:r>
            <a:endParaRPr sz="18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507850" y="1798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1: Pixels1_RGB</a:t>
            </a:r>
            <a:endParaRPr/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507850" y="803250"/>
            <a:ext cx="4724100" cy="3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So now your program has 1 function instead of 5!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And the function can be called multiple times, using any argument.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You no longer need to create a function for every color.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Procedural abstraction in action – managing complexity!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0825" y="179850"/>
            <a:ext cx="3259600" cy="429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507850" y="1798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1: Pixels1_RGB</a:t>
            </a:r>
            <a:endParaRPr/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507850" y="803250"/>
            <a:ext cx="4724100" cy="3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Many of you have a function for selecting a random RGB color.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Can you use the turn_pixels() function for this task as well?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4775" y="917325"/>
            <a:ext cx="3392375" cy="25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507850" y="1798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1: Pixels1_RGB</a:t>
            </a:r>
            <a:endParaRPr/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507850" y="803250"/>
            <a:ext cx="4724100" cy="3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Sure!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There are several ways you can do this. 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One way is for the random_color() function to call the turn_pixels() function. 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 function can call another function!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This manages complexity by removing duplicated code.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1" name="Google Shape;1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6975" y="844465"/>
            <a:ext cx="3388025" cy="366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1"/>
          <p:cNvSpPr/>
          <p:nvPr/>
        </p:nvSpPr>
        <p:spPr>
          <a:xfrm>
            <a:off x="5735175" y="1932200"/>
            <a:ext cx="1706400" cy="257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Warm-up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44350" y="1152475"/>
            <a:ext cx="568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Review what you already know about functions.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b="0" l="19165" r="23178" t="0"/>
          <a:stretch/>
        </p:blipFill>
        <p:spPr>
          <a:xfrm>
            <a:off x="432901" y="1250250"/>
            <a:ext cx="2711450" cy="264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title"/>
          </p:nvPr>
        </p:nvSpPr>
        <p:spPr>
          <a:xfrm>
            <a:off x="507850" y="1798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1: Pixels1_RGB</a:t>
            </a:r>
            <a:endParaRPr/>
          </a:p>
        </p:txBody>
      </p:sp>
      <p:sp>
        <p:nvSpPr>
          <p:cNvPr id="198" name="Google Shape;198;p32"/>
          <p:cNvSpPr txBox="1"/>
          <p:nvPr>
            <p:ph idx="1" type="body"/>
          </p:nvPr>
        </p:nvSpPr>
        <p:spPr>
          <a:xfrm>
            <a:off x="507850" y="803250"/>
            <a:ext cx="4724100" cy="3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Using a function with a parameter makes your code a lot shorter, and hopefully easier to read and follow.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Can we do even more?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9" name="Google Shape;1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4275" y="179850"/>
            <a:ext cx="2511350" cy="483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type="title"/>
          </p:nvPr>
        </p:nvSpPr>
        <p:spPr>
          <a:xfrm>
            <a:off x="507850" y="1798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1: Pixels1_RGB</a:t>
            </a:r>
            <a:endParaRPr/>
          </a:p>
        </p:txBody>
      </p:sp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507850" y="803250"/>
            <a:ext cx="4724100" cy="3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Some of the functions you deleted may have used a brightness parameter.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 function can have more than one parameter.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Add another parameter to turn_pixels() for the brightness.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6" name="Google Shape;20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3775" y="1513600"/>
            <a:ext cx="3357800" cy="2044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33"/>
          <p:cNvCxnSpPr/>
          <p:nvPr/>
        </p:nvCxnSpPr>
        <p:spPr>
          <a:xfrm>
            <a:off x="4077975" y="1821700"/>
            <a:ext cx="3948300" cy="429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/>
          <p:nvPr>
            <p:ph type="title"/>
          </p:nvPr>
        </p:nvSpPr>
        <p:spPr>
          <a:xfrm>
            <a:off x="507850" y="1798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1: Pixels1_RGB</a:t>
            </a:r>
            <a:endParaRPr/>
          </a:p>
        </p:txBody>
      </p:sp>
      <p:sp>
        <p:nvSpPr>
          <p:cNvPr id="213" name="Google Shape;213;p34"/>
          <p:cNvSpPr txBox="1"/>
          <p:nvPr>
            <p:ph idx="1" type="body"/>
          </p:nvPr>
        </p:nvSpPr>
        <p:spPr>
          <a:xfrm>
            <a:off x="507850" y="803250"/>
            <a:ext cx="8050800" cy="16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Add the parameter in the function definition.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Use the parameter in the code block.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4" name="Google Shape;21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575" y="1970250"/>
            <a:ext cx="4384700" cy="166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/>
          <p:nvPr>
            <p:ph type="title"/>
          </p:nvPr>
        </p:nvSpPr>
        <p:spPr>
          <a:xfrm>
            <a:off x="507850" y="1798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1: Pixels1_RGB</a:t>
            </a:r>
            <a:endParaRPr/>
          </a:p>
        </p:txBody>
      </p:sp>
      <p:sp>
        <p:nvSpPr>
          <p:cNvPr id="220" name="Google Shape;220;p35"/>
          <p:cNvSpPr txBox="1"/>
          <p:nvPr>
            <p:ph idx="1" type="body"/>
          </p:nvPr>
        </p:nvSpPr>
        <p:spPr>
          <a:xfrm>
            <a:off x="507850" y="803250"/>
            <a:ext cx="4380300" cy="3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Your function calls will now need to have </a:t>
            </a:r>
            <a:r>
              <a:rPr b="1"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two</a:t>
            </a: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 arguments.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The arguments need to be in the </a:t>
            </a:r>
            <a:r>
              <a:rPr b="1"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same order</a:t>
            </a: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 as the parameters!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The brightness argument can be a literal value or a variable.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An example is given. 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Modify your code to include a brightness argument in each function call.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1" name="Google Shape;22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5175" y="909650"/>
            <a:ext cx="3793895" cy="37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5"/>
          <p:cNvSpPr/>
          <p:nvPr/>
        </p:nvSpPr>
        <p:spPr>
          <a:xfrm>
            <a:off x="6987300" y="1956750"/>
            <a:ext cx="429600" cy="184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3" name="Google Shape;223;p35"/>
          <p:cNvSpPr/>
          <p:nvPr/>
        </p:nvSpPr>
        <p:spPr>
          <a:xfrm>
            <a:off x="7311550" y="2772025"/>
            <a:ext cx="429600" cy="184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4" name="Google Shape;224;p35"/>
          <p:cNvSpPr/>
          <p:nvPr/>
        </p:nvSpPr>
        <p:spPr>
          <a:xfrm>
            <a:off x="6616925" y="2956225"/>
            <a:ext cx="429600" cy="184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5" name="Google Shape;225;p35"/>
          <p:cNvSpPr/>
          <p:nvPr/>
        </p:nvSpPr>
        <p:spPr>
          <a:xfrm>
            <a:off x="7311550" y="3587300"/>
            <a:ext cx="645600" cy="184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6" name="Google Shape;226;p35"/>
          <p:cNvSpPr/>
          <p:nvPr/>
        </p:nvSpPr>
        <p:spPr>
          <a:xfrm>
            <a:off x="8284325" y="3990325"/>
            <a:ext cx="429600" cy="184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7" name="Google Shape;227;p35"/>
          <p:cNvSpPr/>
          <p:nvPr/>
        </p:nvSpPr>
        <p:spPr>
          <a:xfrm>
            <a:off x="6747325" y="4174525"/>
            <a:ext cx="429600" cy="184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8" name="Google Shape;228;p35"/>
          <p:cNvSpPr/>
          <p:nvPr/>
        </p:nvSpPr>
        <p:spPr>
          <a:xfrm>
            <a:off x="6616925" y="4369950"/>
            <a:ext cx="429600" cy="184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/>
          <p:nvPr>
            <p:ph type="title"/>
          </p:nvPr>
        </p:nvSpPr>
        <p:spPr>
          <a:xfrm>
            <a:off x="507850" y="1798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1: Pixels1_RGB</a:t>
            </a:r>
            <a:endParaRPr/>
          </a:p>
        </p:txBody>
      </p:sp>
      <p:sp>
        <p:nvSpPr>
          <p:cNvPr id="234" name="Google Shape;234;p36"/>
          <p:cNvSpPr txBox="1"/>
          <p:nvPr>
            <p:ph idx="1" type="body"/>
          </p:nvPr>
        </p:nvSpPr>
        <p:spPr>
          <a:xfrm>
            <a:off x="507850" y="803250"/>
            <a:ext cx="7657800" cy="3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How about one more parameter?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Add a </a:t>
            </a: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parameter</a:t>
            </a: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 for the amount of </a:t>
            </a:r>
            <a:r>
              <a:rPr b="1"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delay</a:t>
            </a: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 in the sleep().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Use the parameter in the function block.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Three parameters!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You will also need three arguments, in the correct order. 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The delay argument can be a literal value or a variable.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Do this modification on your own.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Now you can have a true light show, with just a little code!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/>
          <p:nvPr>
            <p:ph type="title"/>
          </p:nvPr>
        </p:nvSpPr>
        <p:spPr>
          <a:xfrm>
            <a:off x="507850" y="1798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2: Billboard_functions</a:t>
            </a:r>
            <a:endParaRPr/>
          </a:p>
        </p:txBody>
      </p:sp>
      <p:sp>
        <p:nvSpPr>
          <p:cNvPr id="240" name="Google Shape;240;p37"/>
          <p:cNvSpPr txBox="1"/>
          <p:nvPr>
            <p:ph idx="1" type="body"/>
          </p:nvPr>
        </p:nvSpPr>
        <p:spPr>
          <a:xfrm>
            <a:off x="507850" y="709275"/>
            <a:ext cx="5248800" cy="3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Try adding a </a:t>
            </a: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parameter</a:t>
            </a: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 to another program’s function.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In CodeSpace, open the program </a:t>
            </a:r>
            <a:r>
              <a:rPr b="1" i="1"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Billboard_functions</a:t>
            </a: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 in the sandbox.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Go to File →  Save As.. and rename the file </a:t>
            </a:r>
            <a:r>
              <a:rPr b="1" i="1"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Billboard_parameter</a:t>
            </a:r>
            <a:endParaRPr b="1" i="1"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b="1"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display_item() </a:t>
            </a: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function doesn’t have a parameter.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But it does use a global variable: </a:t>
            </a:r>
            <a:r>
              <a:rPr b="1"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choice</a:t>
            </a: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 global variable can still be a parameter.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1" name="Google Shape;24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5200" y="894275"/>
            <a:ext cx="2993600" cy="1908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242;p37"/>
          <p:cNvCxnSpPr/>
          <p:nvPr/>
        </p:nvCxnSpPr>
        <p:spPr>
          <a:xfrm flipH="1" rot="10800000">
            <a:off x="2045650" y="1723575"/>
            <a:ext cx="6033900" cy="2332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 txBox="1"/>
          <p:nvPr>
            <p:ph type="title"/>
          </p:nvPr>
        </p:nvSpPr>
        <p:spPr>
          <a:xfrm>
            <a:off x="507850" y="1798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2: Billboard_functions</a:t>
            </a:r>
            <a:endParaRPr/>
          </a:p>
        </p:txBody>
      </p:sp>
      <p:sp>
        <p:nvSpPr>
          <p:cNvPr id="248" name="Google Shape;248;p38"/>
          <p:cNvSpPr txBox="1"/>
          <p:nvPr>
            <p:ph idx="1" type="body"/>
          </p:nvPr>
        </p:nvSpPr>
        <p:spPr>
          <a:xfrm>
            <a:off x="507850" y="803250"/>
            <a:ext cx="7670100" cy="14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Add a parameter for choice in the function definition.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Add an argument choice in the function call.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Run the program and check for errors. 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9" name="Google Shape;24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7625" y="2103975"/>
            <a:ext cx="3120100" cy="251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875" y="2165375"/>
            <a:ext cx="3421825" cy="196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9"/>
          <p:cNvSpPr txBox="1"/>
          <p:nvPr>
            <p:ph type="title"/>
          </p:nvPr>
        </p:nvSpPr>
        <p:spPr>
          <a:xfrm>
            <a:off x="507850" y="1798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Local Variables</a:t>
            </a:r>
            <a:endParaRPr/>
          </a:p>
        </p:txBody>
      </p:sp>
      <p:sp>
        <p:nvSpPr>
          <p:cNvPr id="256" name="Google Shape;256;p39"/>
          <p:cNvSpPr txBox="1"/>
          <p:nvPr>
            <p:ph idx="1" type="body"/>
          </p:nvPr>
        </p:nvSpPr>
        <p:spPr>
          <a:xfrm>
            <a:off x="507850" y="803250"/>
            <a:ext cx="7670100" cy="14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Both functions with parameters also have local variables.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 local variable is declared and used only in a function.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57" name="Google Shape;25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6450" y="1833925"/>
            <a:ext cx="4576700" cy="26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9"/>
          <p:cNvSpPr/>
          <p:nvPr/>
        </p:nvSpPr>
        <p:spPr>
          <a:xfrm>
            <a:off x="4225275" y="2226800"/>
            <a:ext cx="957600" cy="282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9" name="Google Shape;259;p39"/>
          <p:cNvSpPr/>
          <p:nvPr/>
        </p:nvSpPr>
        <p:spPr>
          <a:xfrm>
            <a:off x="2609975" y="2509100"/>
            <a:ext cx="1148700" cy="331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3A4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0" name="Google Shape;260;p39"/>
          <p:cNvSpPr txBox="1"/>
          <p:nvPr/>
        </p:nvSpPr>
        <p:spPr>
          <a:xfrm>
            <a:off x="6140300" y="1833925"/>
            <a:ext cx="19641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Parameter</a:t>
            </a:r>
            <a:endParaRPr sz="18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1" name="Google Shape;261;p39"/>
          <p:cNvSpPr txBox="1"/>
          <p:nvPr/>
        </p:nvSpPr>
        <p:spPr>
          <a:xfrm>
            <a:off x="56675" y="2085575"/>
            <a:ext cx="19641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3A446"/>
                </a:solidFill>
                <a:latin typeface="Proxima Nova"/>
                <a:ea typeface="Proxima Nova"/>
                <a:cs typeface="Proxima Nova"/>
                <a:sym typeface="Proxima Nova"/>
              </a:rPr>
              <a:t>Local Variable</a:t>
            </a:r>
            <a:endParaRPr sz="1800">
              <a:solidFill>
                <a:srgbClr val="03A44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62" name="Google Shape;262;p39"/>
          <p:cNvCxnSpPr>
            <a:stCxn id="261" idx="2"/>
            <a:endCxn id="259" idx="1"/>
          </p:cNvCxnSpPr>
          <p:nvPr/>
        </p:nvCxnSpPr>
        <p:spPr>
          <a:xfrm>
            <a:off x="1038725" y="2429375"/>
            <a:ext cx="1571400" cy="245400"/>
          </a:xfrm>
          <a:prstGeom prst="straightConnector1">
            <a:avLst/>
          </a:prstGeom>
          <a:noFill/>
          <a:ln cap="flat" cmpd="sng" w="19050">
            <a:solidFill>
              <a:srgbClr val="03A44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3" name="Google Shape;263;p39"/>
          <p:cNvCxnSpPr>
            <a:endCxn id="258" idx="3"/>
          </p:cNvCxnSpPr>
          <p:nvPr/>
        </p:nvCxnSpPr>
        <p:spPr>
          <a:xfrm flipH="1">
            <a:off x="5182875" y="2263550"/>
            <a:ext cx="1203000" cy="104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0"/>
          <p:cNvSpPr txBox="1"/>
          <p:nvPr>
            <p:ph type="title"/>
          </p:nvPr>
        </p:nvSpPr>
        <p:spPr>
          <a:xfrm>
            <a:off x="507850" y="1798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Local Variables</a:t>
            </a:r>
            <a:endParaRPr/>
          </a:p>
        </p:txBody>
      </p:sp>
      <p:sp>
        <p:nvSpPr>
          <p:cNvPr id="269" name="Google Shape;269;p40"/>
          <p:cNvSpPr txBox="1"/>
          <p:nvPr>
            <p:ph idx="1" type="body"/>
          </p:nvPr>
        </p:nvSpPr>
        <p:spPr>
          <a:xfrm>
            <a:off x="507850" y="803250"/>
            <a:ext cx="7670100" cy="14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Look at the turn_pixels() and random_color() functions.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Identify the parameters and local variables.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0" name="Google Shape;27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850" y="1932125"/>
            <a:ext cx="4208575" cy="152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1350" y="1932129"/>
            <a:ext cx="3486864" cy="152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1"/>
          <p:cNvSpPr txBox="1"/>
          <p:nvPr>
            <p:ph type="title"/>
          </p:nvPr>
        </p:nvSpPr>
        <p:spPr>
          <a:xfrm>
            <a:off x="507850" y="1798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Local Variables</a:t>
            </a:r>
            <a:endParaRPr/>
          </a:p>
        </p:txBody>
      </p:sp>
      <p:sp>
        <p:nvSpPr>
          <p:cNvPr id="277" name="Google Shape;277;p41"/>
          <p:cNvSpPr txBox="1"/>
          <p:nvPr>
            <p:ph idx="1" type="body"/>
          </p:nvPr>
        </p:nvSpPr>
        <p:spPr>
          <a:xfrm>
            <a:off x="507850" y="803250"/>
            <a:ext cx="7670100" cy="14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Look at the turn_pixels() and random_color() functions.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Identify the parameters and local variables.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8" name="Google Shape;27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850" y="1932125"/>
            <a:ext cx="4208575" cy="15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1"/>
          <p:cNvSpPr txBox="1"/>
          <p:nvPr/>
        </p:nvSpPr>
        <p:spPr>
          <a:xfrm>
            <a:off x="5087950" y="1932125"/>
            <a:ext cx="39405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Parameters:</a:t>
            </a:r>
            <a:r>
              <a:rPr lang="en" sz="18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 color, brightness, delay</a:t>
            </a:r>
            <a:endParaRPr sz="18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Local Variables:</a:t>
            </a:r>
            <a:r>
              <a:rPr lang="en" sz="18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 none</a:t>
            </a:r>
            <a:endParaRPr sz="18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 is a function?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152475"/>
            <a:ext cx="85206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Function: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>
                <a:solidFill>
                  <a:srgbClr val="4D5156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A named set of instructions that accomplishes a task.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595"/>
              <a:buNone/>
            </a:pPr>
            <a:r>
              <a:rPr b="1" lang="en" sz="22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A function is a form of procedural abstraction.</a:t>
            </a:r>
            <a:endParaRPr b="1" sz="22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b="1" lang="en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Procedural Abstraction: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A technique that breaks down complex tasks into smaller, more manageable procedures. </a:t>
            </a:r>
            <a:endParaRPr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2"/>
          <p:cNvSpPr txBox="1"/>
          <p:nvPr>
            <p:ph type="title"/>
          </p:nvPr>
        </p:nvSpPr>
        <p:spPr>
          <a:xfrm>
            <a:off x="507850" y="1798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Local Variables</a:t>
            </a:r>
            <a:endParaRPr/>
          </a:p>
        </p:txBody>
      </p:sp>
      <p:sp>
        <p:nvSpPr>
          <p:cNvPr id="285" name="Google Shape;285;p42"/>
          <p:cNvSpPr txBox="1"/>
          <p:nvPr>
            <p:ph idx="1" type="body"/>
          </p:nvPr>
        </p:nvSpPr>
        <p:spPr>
          <a:xfrm>
            <a:off x="507850" y="803250"/>
            <a:ext cx="7670100" cy="14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Look at the turn_pixels() and random_color() functions.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Identify the parameters and local variables.</a:t>
            </a:r>
            <a:endParaRPr sz="22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86" name="Google Shape;28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638" y="1981229"/>
            <a:ext cx="3486864" cy="15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2"/>
          <p:cNvSpPr txBox="1"/>
          <p:nvPr/>
        </p:nvSpPr>
        <p:spPr>
          <a:xfrm>
            <a:off x="4674275" y="1824225"/>
            <a:ext cx="4208700" cy="25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Parameters:</a:t>
            </a:r>
            <a:r>
              <a:rPr lang="en" sz="18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 none</a:t>
            </a:r>
            <a:endParaRPr sz="18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Local Variables:</a:t>
            </a:r>
            <a:r>
              <a:rPr lang="en" sz="18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 red, green, blue, color</a:t>
            </a:r>
            <a:endParaRPr sz="18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Possible Function Call for random.randrange():</a:t>
            </a:r>
            <a:endParaRPr sz="18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   </a:t>
            </a:r>
            <a:r>
              <a:rPr lang="en" sz="18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random.randrange(256)</a:t>
            </a:r>
            <a:endParaRPr sz="18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Possible Function Call for turn_pixels()</a:t>
            </a:r>
            <a:r>
              <a:rPr lang="en" sz="1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r>
              <a:rPr lang="en" sz="18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   turn_pixels(color, 100, 1)</a:t>
            </a:r>
            <a:endParaRPr sz="18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3322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 function is procedural abstraction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563950" y="955650"/>
            <a:ext cx="5331000" cy="3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A section or block of code that accomplishes a specific task.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Give the block of code a name.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“hides” the details of completing the task – procedural abstraction.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Call the function by name</a:t>
            </a:r>
            <a:r>
              <a:rPr b="1" lang="en" sz="22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when you want to execute the code.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The function can be called multiple times in a program.</a:t>
            </a:r>
            <a:endParaRPr b="1"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675" y="1063375"/>
            <a:ext cx="2998200" cy="11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to use a function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44350" y="1152475"/>
            <a:ext cx="568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When you first started using functions (Mission 3) you identified places in your code that were repeated.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created a function for the repeated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Gave it a name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Coded the function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Called the function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900" y="1220825"/>
            <a:ext cx="2746450" cy="18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3322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 function is procedural abstraction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022275" y="955650"/>
            <a:ext cx="5872500" cy="39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 function may also be created to:</a:t>
            </a:r>
            <a:r>
              <a:rPr lang="en" sz="28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8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roxima Nova"/>
              <a:buChar char="○"/>
            </a:pPr>
            <a:r>
              <a:rPr lang="en" sz="20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Make a section of code adaptable and flexible</a:t>
            </a:r>
            <a:endParaRPr sz="20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take a look at an example.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Log in to CodeSpace.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In the sandbox, open your </a:t>
            </a:r>
            <a:r>
              <a:rPr b="1" i="1"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Pixels1_RGB</a:t>
            </a: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 program.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Go to File → Save As… and rename the program </a:t>
            </a:r>
            <a:r>
              <a:rPr b="1" i="1"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Pixels1_parameters</a:t>
            </a:r>
            <a:endParaRPr b="1" i="1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075" y="1085800"/>
            <a:ext cx="2587525" cy="174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3322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1: Pixels1_RGB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407550" y="955650"/>
            <a:ext cx="5867700" cy="3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This program has several functions.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They all do basically the same thing, just with different colors. 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Can you create a single function that could handle all the colors?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1675" y="160525"/>
            <a:ext cx="2160575" cy="453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3322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1: Pixels1_RGB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2469850" y="955650"/>
            <a:ext cx="6424800" cy="3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Yes! … if you give the function information – which color to change the pixels.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The information a </a:t>
            </a: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function</a:t>
            </a: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 needs to complete its task is called a </a:t>
            </a:r>
            <a:r>
              <a:rPr b="1"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parameter.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With a parameter you can call a function many times and have it do something a little different each time, like turn the pixels a different color. 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925" y="955650"/>
            <a:ext cx="1848238" cy="388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3322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1: Pixels1_RGB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32750" y="955650"/>
            <a:ext cx="5761800" cy="3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change the program to use fewer functions, with parameters.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a new function called: </a:t>
            </a:r>
            <a:r>
              <a:rPr b="1" i="1"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turn_pixels()</a:t>
            </a:r>
            <a:endParaRPr b="1" i="1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Add code to the function that will turn each pixel the same color.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You can use either four lines of code, or a loop.</a:t>
            </a:r>
            <a:endParaRPr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350" y="1120325"/>
            <a:ext cx="2659925" cy="156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